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ppt/embeddings/Microsoft_Equation9.bin" ContentType="application/vnd.openxmlformats-officedocument.oleObject"/>
  <Override PartName="/ppt/embeddings/Microsoft_Equation10.bin" ContentType="application/vnd.openxmlformats-officedocument.oleObject"/>
  <Override PartName="/ppt/embeddings/Microsoft_Equation11.bin" ContentType="application/vnd.openxmlformats-officedocument.oleObject"/>
  <Override PartName="/ppt/embeddings/Microsoft_Equation12.bin" ContentType="application/vnd.openxmlformats-officedocument.oleObject"/>
  <Override PartName="/ppt/embeddings/Microsoft_Equation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294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3717C-519C-B64C-A6D7-05582CDE6F0F}" type="datetimeFigureOut">
              <a:rPr lang="en-US" smtClean="0"/>
              <a:t>4/24/17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7DCF1-7B7F-4A44-BAB7-39C51389A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0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ODE </a:t>
            </a:r>
            <a:r>
              <a:rPr lang="mr-IN" dirty="0" smtClean="0"/>
              <a:t>–</a:t>
            </a:r>
            <a:r>
              <a:rPr lang="en-US" dirty="0" smtClean="0"/>
              <a:t> ordinary differential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CF1-7B7F-4A44-BAB7-39C51389A5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9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dimension</a:t>
            </a:r>
            <a:r>
              <a:rPr lang="en-US" baseline="0" dirty="0" smtClean="0"/>
              <a:t> three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7DCF1-7B7F-4A44-BAB7-39C51389A5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7.emf"/><Relationship Id="rId5" Type="http://schemas.openxmlformats.org/officeDocument/2006/relationships/oleObject" Target="../embeddings/Microsoft_Equation5.bin"/><Relationship Id="rId6" Type="http://schemas.openxmlformats.org/officeDocument/2006/relationships/image" Target="../media/image8.emf"/><Relationship Id="rId7" Type="http://schemas.openxmlformats.org/officeDocument/2006/relationships/oleObject" Target="../embeddings/Microsoft_Equation6.bin"/><Relationship Id="rId8" Type="http://schemas.openxmlformats.org/officeDocument/2006/relationships/image" Target="../media/image9.emf"/><Relationship Id="rId9" Type="http://schemas.openxmlformats.org/officeDocument/2006/relationships/oleObject" Target="../embeddings/Microsoft_Equation7.bin"/><Relationship Id="rId10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image" Target="../media/image1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9.bin"/><Relationship Id="rId4" Type="http://schemas.openxmlformats.org/officeDocument/2006/relationships/image" Target="../media/image12.emf"/><Relationship Id="rId5" Type="http://schemas.openxmlformats.org/officeDocument/2006/relationships/oleObject" Target="../embeddings/Microsoft_Equation10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1.bin"/><Relationship Id="rId4" Type="http://schemas.openxmlformats.org/officeDocument/2006/relationships/image" Target="../media/image14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image" Target="../media/image15.emf"/><Relationship Id="rId5" Type="http://schemas.openxmlformats.org/officeDocument/2006/relationships/oleObject" Target="../embeddings/Microsoft_Equation13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3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Rössler System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Blair Ebeling</a:t>
            </a:r>
          </a:p>
          <a:p>
            <a:r>
              <a:rPr lang="en-US" sz="2400" dirty="0" smtClean="0"/>
              <a:t>MATH441: Spring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820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Autofit/>
          </a:bodyPr>
          <a:lstStyle/>
          <a:p>
            <a:r>
              <a:rPr lang="en-US" dirty="0" smtClean="0"/>
              <a:t>Fixed Points of the Chaotic Attractor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Plugging in a=0.2, b=0.2, and c=5.7, the fixed points are: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720117"/>
              </p:ext>
            </p:extLst>
          </p:nvPr>
        </p:nvGraphicFramePr>
        <p:xfrm>
          <a:off x="19538" y="3094631"/>
          <a:ext cx="9124462" cy="1492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4419600" imgH="723900" progId="Equation.3">
                  <p:embed/>
                </p:oleObj>
              </mc:Choice>
              <mc:Fallback>
                <p:oleObj name="Equation" r:id="rId3" imgW="4419600" imgH="723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38" y="3094631"/>
                        <a:ext cx="9124462" cy="1492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098865"/>
              </p:ext>
            </p:extLst>
          </p:nvPr>
        </p:nvGraphicFramePr>
        <p:xfrm>
          <a:off x="101371" y="4246445"/>
          <a:ext cx="8280630" cy="1494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" imgW="3797300" imgH="685800" progId="Equation.3">
                  <p:embed/>
                </p:oleObj>
              </mc:Choice>
              <mc:Fallback>
                <p:oleObj name="Equation" r:id="rId5" imgW="379730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371" y="4246445"/>
                        <a:ext cx="8280630" cy="1494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491034"/>
              </p:ext>
            </p:extLst>
          </p:nvPr>
        </p:nvGraphicFramePr>
        <p:xfrm>
          <a:off x="120912" y="5513933"/>
          <a:ext cx="3039989" cy="44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7" imgW="1397000" imgH="203200" progId="Equation.3">
                  <p:embed/>
                </p:oleObj>
              </mc:Choice>
              <mc:Fallback>
                <p:oleObj name="Equation" r:id="rId7" imgW="1397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0912" y="5513933"/>
                        <a:ext cx="3039989" cy="4423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43785" y="5455319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latin typeface="Times"/>
                <a:cs typeface="Times"/>
              </a:rPr>
              <a:t>and</a:t>
            </a:r>
            <a:endParaRPr lang="en-US" sz="2600" dirty="0">
              <a:latin typeface="Times"/>
              <a:cs typeface="Time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885077"/>
              </p:ext>
            </p:extLst>
          </p:nvPr>
        </p:nvGraphicFramePr>
        <p:xfrm>
          <a:off x="3845778" y="5524500"/>
          <a:ext cx="3031760" cy="45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9" imgW="1346200" imgH="203200" progId="Equation.3">
                  <p:embed/>
                </p:oleObj>
              </mc:Choice>
              <mc:Fallback>
                <p:oleObj name="Equation" r:id="rId9" imgW="13462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45778" y="5524500"/>
                        <a:ext cx="3031760" cy="457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91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Eigenvalues of the Chaotic Attractor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first fixed point, (5.69,-28.46,28.46), is known as the centrally located fixed point. We will call this FP</a:t>
            </a:r>
            <a:r>
              <a:rPr lang="en-US" sz="2800" baseline="-25000" dirty="0" smtClean="0"/>
              <a:t>1</a:t>
            </a:r>
            <a:endParaRPr lang="en-US" sz="2800" dirty="0" smtClean="0"/>
          </a:p>
          <a:p>
            <a:r>
              <a:rPr lang="en-US" sz="2800" dirty="0" smtClean="0"/>
              <a:t>Plugging in the same parameter values and the centrally located fixed point, we get:</a:t>
            </a:r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252286"/>
              </p:ext>
            </p:extLst>
          </p:nvPr>
        </p:nvGraphicFramePr>
        <p:xfrm>
          <a:off x="2712052" y="4069341"/>
          <a:ext cx="3946992" cy="1538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1727200" imgH="673100" progId="Equation.3">
                  <p:embed/>
                </p:oleObj>
              </mc:Choice>
              <mc:Fallback>
                <p:oleObj name="Equation" r:id="rId3" imgW="1727200" imgH="673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2052" y="4069341"/>
                        <a:ext cx="3946992" cy="1538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083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Eigenvectors of the Chaotic Attractor 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eigenvectors corresponding to the eigenvalues of the centrally located fixed point are:</a:t>
            </a:r>
          </a:p>
          <a:p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83085"/>
              </p:ext>
            </p:extLst>
          </p:nvPr>
        </p:nvGraphicFramePr>
        <p:xfrm>
          <a:off x="670171" y="3049834"/>
          <a:ext cx="4041877" cy="386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1752600" imgH="1676400" progId="Equation.3">
                  <p:embed/>
                </p:oleObj>
              </mc:Choice>
              <mc:Fallback>
                <p:oleObj name="Equation" r:id="rId3" imgW="1752600" imgH="167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0171" y="3049834"/>
                        <a:ext cx="4041877" cy="3866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1460"/>
              </p:ext>
            </p:extLst>
          </p:nvPr>
        </p:nvGraphicFramePr>
        <p:xfrm>
          <a:off x="5096975" y="4772877"/>
          <a:ext cx="2519362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1092200" imgH="927100" progId="Equation.3">
                  <p:embed/>
                </p:oleObj>
              </mc:Choice>
              <mc:Fallback>
                <p:oleObj name="Equation" r:id="rId5" imgW="1092200" imgH="927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6975" y="4772877"/>
                        <a:ext cx="2519362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474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Eigenvalues of the Chaotic Attractor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second fixed point, (0.007,-0.035,0.035), is known as the outlier fixed point. We will call this FP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r>
              <a:rPr lang="en-US" sz="2800" dirty="0" smtClean="0"/>
              <a:t>Plugging in the same parameter values and the outlier fixed point, we get:</a:t>
            </a:r>
          </a:p>
          <a:p>
            <a:endParaRPr lang="en-US" sz="28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36940"/>
              </p:ext>
            </p:extLst>
          </p:nvPr>
        </p:nvGraphicFramePr>
        <p:xfrm>
          <a:off x="2522538" y="4068763"/>
          <a:ext cx="4325937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892300" imgH="673100" progId="Equation.3">
                  <p:embed/>
                </p:oleObj>
              </mc:Choice>
              <mc:Fallback>
                <p:oleObj name="Equation" r:id="rId3" imgW="1892300" imgH="673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2538" y="4068763"/>
                        <a:ext cx="4325937" cy="1538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169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8328"/>
            <a:ext cx="9144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Eigenvectors of the Chaotic Attractor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2109788"/>
            <a:ext cx="8229600" cy="42005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eigenvectors corresponding to the eigenvalues of the outlier fixed point are:</a:t>
            </a:r>
          </a:p>
          <a:p>
            <a:endParaRPr lang="en-US" sz="28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117266"/>
              </p:ext>
            </p:extLst>
          </p:nvPr>
        </p:nvGraphicFramePr>
        <p:xfrm>
          <a:off x="303213" y="3049588"/>
          <a:ext cx="4775200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2070100" imgH="1676400" progId="Equation.3">
                  <p:embed/>
                </p:oleObj>
              </mc:Choice>
              <mc:Fallback>
                <p:oleObj name="Equation" r:id="rId3" imgW="2070100" imgH="167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213" y="3049588"/>
                        <a:ext cx="4775200" cy="386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1702"/>
              </p:ext>
            </p:extLst>
          </p:nvPr>
        </p:nvGraphicFramePr>
        <p:xfrm>
          <a:off x="5243142" y="4773613"/>
          <a:ext cx="3046413" cy="213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1320800" imgH="927100" progId="Equation.3">
                  <p:embed/>
                </p:oleObj>
              </mc:Choice>
              <mc:Fallback>
                <p:oleObj name="Equation" r:id="rId5" imgW="1320800" imgH="927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43142" y="4773613"/>
                        <a:ext cx="3046413" cy="213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992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Phase Space</a:t>
            </a:r>
            <a:endParaRPr lang="en-US" dirty="0"/>
          </a:p>
        </p:txBody>
      </p:sp>
      <p:pic>
        <p:nvPicPr>
          <p:cNvPr id="7" name="Picture 6" descr="Screen Shot 2017-04-24 at 9.06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430" y="1639271"/>
            <a:ext cx="6007100" cy="4992249"/>
          </a:xfrm>
          <a:prstGeom prst="rect">
            <a:avLst/>
          </a:prstGeom>
        </p:spPr>
      </p:pic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57200" y="1914769"/>
            <a:ext cx="2766647" cy="4211394"/>
          </a:xfrm>
        </p:spPr>
        <p:txBody>
          <a:bodyPr/>
          <a:lstStyle/>
          <a:p>
            <a:r>
              <a:rPr lang="en-US" sz="2800" dirty="0" smtClean="0"/>
              <a:t>This figure is the Rössler attractor with a=0.2, b=0.2, and c=5.7</a:t>
            </a:r>
          </a:p>
          <a:p>
            <a:r>
              <a:rPr lang="en-US" sz="2800" dirty="0" smtClean="0"/>
              <a:t>The red dot in the center of this attractor is FP</a:t>
            </a:r>
            <a:r>
              <a:rPr lang="en-US" sz="2800" baseline="-25000" dirty="0" smtClean="0"/>
              <a:t>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6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Rössler System is important because it was later found to be useful in modeling equilibrium in chemical reactions.</a:t>
            </a:r>
          </a:p>
          <a:p>
            <a:r>
              <a:rPr lang="en-US" sz="2800" dirty="0" smtClean="0"/>
              <a:t>We also care about this because it allows us to describe the attractors of chaotic dynamical systems, which has been one of the achievements of chaos theory.</a:t>
            </a:r>
          </a:p>
        </p:txBody>
      </p:sp>
    </p:spTree>
    <p:extLst>
      <p:ext uri="{BB962C8B-B14F-4D97-AF65-F5344CB8AC3E}">
        <p14:creationId xmlns:p14="http://schemas.microsoft.com/office/powerpoint/2010/main" val="289585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83745"/>
            <a:ext cx="8229599" cy="42014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</a:t>
            </a:r>
            <a:r>
              <a:rPr lang="en-US" sz="2800" dirty="0"/>
              <a:t>ö</a:t>
            </a:r>
            <a:r>
              <a:rPr lang="en-US" sz="2800" dirty="0" smtClean="0"/>
              <a:t>ssler systems were introduced in the 1970s by Otto Rössler as prototype equations with the minimum ingredients for continuous-time chaos.</a:t>
            </a:r>
          </a:p>
          <a:p>
            <a:r>
              <a:rPr lang="en-US" sz="2800" dirty="0" smtClean="0"/>
              <a:t>The minimal dimensions for chaos is three so R</a:t>
            </a:r>
            <a:r>
              <a:rPr lang="en-US" sz="2800" dirty="0"/>
              <a:t>ö</a:t>
            </a:r>
            <a:r>
              <a:rPr lang="en-US" sz="2800" dirty="0" smtClean="0"/>
              <a:t>ssler created prototype systems of ODEs in 3 dimensional phase spaces</a:t>
            </a:r>
          </a:p>
          <a:p>
            <a:r>
              <a:rPr lang="en-US" sz="2800" dirty="0" smtClean="0"/>
              <a:t>R</a:t>
            </a:r>
            <a:r>
              <a:rPr lang="en-US" sz="2800" dirty="0"/>
              <a:t>ö</a:t>
            </a:r>
            <a:r>
              <a:rPr lang="en-US" sz="2800" dirty="0" smtClean="0"/>
              <a:t>ssler used the reinjection principle to invent a series of system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of the R</a:t>
            </a:r>
            <a:r>
              <a:rPr lang="en-US" dirty="0"/>
              <a:t>ö</a:t>
            </a:r>
            <a:r>
              <a:rPr lang="en-US" dirty="0" smtClean="0"/>
              <a:t>ssler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92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2110153"/>
            <a:ext cx="8229601" cy="423093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most famous system that he invented is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with the term </a:t>
            </a:r>
            <a:r>
              <a:rPr lang="en-US" sz="2800" dirty="0" err="1" smtClean="0"/>
              <a:t>xz</a:t>
            </a:r>
            <a:r>
              <a:rPr lang="en-US" sz="2800" dirty="0" smtClean="0"/>
              <a:t> being the only nonlinear term.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of Rössler Systems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56791"/>
              </p:ext>
            </p:extLst>
          </p:nvPr>
        </p:nvGraphicFramePr>
        <p:xfrm>
          <a:off x="3165197" y="2610823"/>
          <a:ext cx="2266461" cy="2658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028700" imgH="1206500" progId="Equation.3">
                  <p:embed/>
                </p:oleObj>
              </mc:Choice>
              <mc:Fallback>
                <p:oleObj name="Equation" r:id="rId3" imgW="1028700" imgH="1206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5197" y="2610823"/>
                        <a:ext cx="2266461" cy="2658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77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71080"/>
            <a:ext cx="8229600" cy="42007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Its phase space has the dimension three, which is the minimal dimension.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There is only one quadratic term, so its nonlinearity is minimal.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It generates a chaotic attracter with a single lobe, which is the minimal number of lobes an attracter can have.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system minimal?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4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Reinjection Principle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051542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ased on the feature of “relaxation” type systems that often present a Z-shaped slow manifold in their phase space</a:t>
            </a:r>
          </a:p>
          <a:p>
            <a:endParaRPr lang="en-US" sz="2800" dirty="0" smtClean="0"/>
          </a:p>
        </p:txBody>
      </p:sp>
      <p:pic>
        <p:nvPicPr>
          <p:cNvPr id="6" name="Picture 5" descr="reinjec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199" y="3422650"/>
            <a:ext cx="4329723" cy="33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25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of the Rössler </a:t>
            </a:r>
            <a:r>
              <a:rPr lang="en-US" dirty="0"/>
              <a:t>System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linear terms of the first two equations create oscillations in the variables x and y and can be amplified when a&gt;0, resulting in a spiraling-out motion.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his motion is coupled with the z variable in the third equation to generate the reinjection back to the beginning of the spiraling-out motion.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987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Points of the System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find the fixed points, we set the three equations equal to zero and solve the resulting equations.</a:t>
            </a:r>
          </a:p>
          <a:p>
            <a:r>
              <a:rPr lang="en-US" sz="2800" dirty="0" smtClean="0"/>
              <a:t> This yields the fixed points for a given set of parameter values (a, b, c):</a:t>
            </a:r>
          </a:p>
          <a:p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952159"/>
              </p:ext>
            </p:extLst>
          </p:nvPr>
        </p:nvGraphicFramePr>
        <p:xfrm>
          <a:off x="735630" y="4369159"/>
          <a:ext cx="7660124" cy="1922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2882900" imgH="723900" progId="Equation.3">
                  <p:embed/>
                </p:oleObj>
              </mc:Choice>
              <mc:Fallback>
                <p:oleObj name="Equation" r:id="rId3" imgW="2882900" imgH="723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5630" y="4369159"/>
                        <a:ext cx="7660124" cy="19222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80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Eigenvalues and Eigenvectors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stability of each of the fixed points can be analyzed by determining the eigenvalues and eigenvectors.</a:t>
            </a:r>
          </a:p>
          <a:p>
            <a:r>
              <a:rPr lang="en-US" sz="2800" dirty="0" smtClean="0"/>
              <a:t>We start with the </a:t>
            </a:r>
            <a:r>
              <a:rPr lang="en-US" sz="2800" dirty="0" err="1" smtClean="0"/>
              <a:t>Jacobian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We can then solve for the eigenvalues to get: </a:t>
            </a:r>
          </a:p>
          <a:p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74944"/>
              </p:ext>
            </p:extLst>
          </p:nvPr>
        </p:nvGraphicFramePr>
        <p:xfrm>
          <a:off x="5076291" y="3003067"/>
          <a:ext cx="3688661" cy="2018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346200" imgH="736600" progId="Equation.3">
                  <p:embed/>
                </p:oleObj>
              </mc:Choice>
              <mc:Fallback>
                <p:oleObj name="Equation" r:id="rId3" imgW="1346200" imgH="736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6291" y="3003067"/>
                        <a:ext cx="3688661" cy="2018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077673"/>
              </p:ext>
            </p:extLst>
          </p:nvPr>
        </p:nvGraphicFramePr>
        <p:xfrm>
          <a:off x="542196" y="5514739"/>
          <a:ext cx="8007838" cy="576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3175000" imgH="228600" progId="Equation.3">
                  <p:embed/>
                </p:oleObj>
              </mc:Choice>
              <mc:Fallback>
                <p:oleObj name="Equation" r:id="rId5" imgW="3175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196" y="5514739"/>
                        <a:ext cx="8007838" cy="5765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9288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Chaotic Attractor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2110156"/>
            <a:ext cx="8229600" cy="42007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behavior of the Rössler system is chaotic for certain value ranges of the three parameters (a, b, c). </a:t>
            </a:r>
          </a:p>
          <a:p>
            <a:r>
              <a:rPr lang="en-US" sz="2800" dirty="0" smtClean="0"/>
              <a:t>The values originally studied by Rössler were a=0.2, b=0.2, and c=5.7, which creates the chaotic attractor.</a:t>
            </a:r>
          </a:p>
          <a:p>
            <a:r>
              <a:rPr lang="en-US" sz="2800" dirty="0" smtClean="0"/>
              <a:t>We will use these values to plug into the fixed points and eigenvalue equation.</a:t>
            </a:r>
          </a:p>
        </p:txBody>
      </p:sp>
    </p:spTree>
    <p:extLst>
      <p:ext uri="{BB962C8B-B14F-4D97-AF65-F5344CB8AC3E}">
        <p14:creationId xmlns:p14="http://schemas.microsoft.com/office/powerpoint/2010/main" val="181161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314</TotalTime>
  <Words>633</Words>
  <Application>Microsoft Macintosh PowerPoint</Application>
  <PresentationFormat>On-screen Show (4:3)</PresentationFormat>
  <Paragraphs>67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Waveform</vt:lpstr>
      <vt:lpstr>Equation</vt:lpstr>
      <vt:lpstr>Microsoft Equation</vt:lpstr>
      <vt:lpstr>The Rössler System</vt:lpstr>
      <vt:lpstr>Creation of the Rössler System</vt:lpstr>
      <vt:lpstr>Series of Rössler Systems</vt:lpstr>
      <vt:lpstr>Why is this system minimal?</vt:lpstr>
      <vt:lpstr>Reinjection Principle</vt:lpstr>
      <vt:lpstr>Motion of the Rössler System</vt:lpstr>
      <vt:lpstr>Fixed Points of the System</vt:lpstr>
      <vt:lpstr>Eigenvalues and Eigenvectors</vt:lpstr>
      <vt:lpstr>Chaotic Attractor</vt:lpstr>
      <vt:lpstr>Fixed Points of the Chaotic Attractor</vt:lpstr>
      <vt:lpstr>Eigenvalues of the Chaotic Attractor</vt:lpstr>
      <vt:lpstr>Eigenvectors of the Chaotic Attractor </vt:lpstr>
      <vt:lpstr>Eigenvalues of the Chaotic Attractor</vt:lpstr>
      <vt:lpstr>Eigenvectors of the Chaotic Attractor</vt:lpstr>
      <vt:lpstr>Resulting Phase Space</vt:lpstr>
      <vt:lpstr>Conclusion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Rössler System</dc:title>
  <dc:subject/>
  <dc:creator>Blair Ebeling</dc:creator>
  <cp:keywords/>
  <dc:description/>
  <cp:lastModifiedBy>Blair Ebeling</cp:lastModifiedBy>
  <cp:revision>24</cp:revision>
  <dcterms:created xsi:type="dcterms:W3CDTF">2017-04-24T04:36:53Z</dcterms:created>
  <dcterms:modified xsi:type="dcterms:W3CDTF">2017-04-25T01:44:57Z</dcterms:modified>
  <cp:category/>
</cp:coreProperties>
</file>