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sldIdLst>
    <p:sldId id="256" r:id="rId2"/>
    <p:sldId id="258" r:id="rId3"/>
    <p:sldId id="257" r:id="rId4"/>
    <p:sldId id="259" r:id="rId5"/>
    <p:sldId id="266" r:id="rId6"/>
    <p:sldId id="261" r:id="rId7"/>
    <p:sldId id="268" r:id="rId8"/>
    <p:sldId id="260" r:id="rId9"/>
    <p:sldId id="262" r:id="rId10"/>
    <p:sldId id="263" r:id="rId11"/>
    <p:sldId id="264" r:id="rId12"/>
    <p:sldId id="269" r:id="rId13"/>
    <p:sldId id="265" r:id="rId14"/>
    <p:sldId id="270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EBF070A-E363-4A6A-843F-96FAF99EE16A}">
          <p14:sldIdLst>
            <p14:sldId id="256"/>
            <p14:sldId id="258"/>
            <p14:sldId id="257"/>
            <p14:sldId id="259"/>
            <p14:sldId id="266"/>
            <p14:sldId id="261"/>
            <p14:sldId id="268"/>
            <p14:sldId id="260"/>
            <p14:sldId id="262"/>
            <p14:sldId id="263"/>
            <p14:sldId id="264"/>
            <p14:sldId id="269"/>
            <p14:sldId id="265"/>
            <p14:sldId id="270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42" d="100"/>
          <a:sy n="42" d="100"/>
        </p:scale>
        <p:origin x="62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19944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08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1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66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2143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08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8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86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0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56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93B70494-94E6-4A12-80F6-5052CB3643E9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5B23B98-8C51-4099-AAA7-50280EE9B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6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Ergodic Theory and Statistical Mechanics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Reid </a:t>
            </a:r>
            <a:r>
              <a:rPr lang="en-US" dirty="0" err="1" smtClean="0"/>
              <a:t>Calamita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6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Ergodic Hypothesis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351788" y="2673368"/>
                <a:ext cx="9488424" cy="16629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4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34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4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sz="3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3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4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34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</m:func>
                      <m:r>
                        <a:rPr lang="en-US" sz="3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3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400" b="0" i="1" smtClean="0">
                              <a:latin typeface="Cambria Math" panose="02040503050406030204" pitchFamily="18" charset="0"/>
                            </a:rPr>
                            <m:t>𝑓𝑑</m:t>
                          </m:r>
                          <m:r>
                            <a:rPr lang="en-US" sz="3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nary>
                      <m:r>
                        <a:rPr lang="en-US" sz="3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3400" b="0" dirty="0" smtClean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1788" y="2673368"/>
                <a:ext cx="9488424" cy="166295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838200" y="1690688"/>
                <a:ext cx="10515600" cy="488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If f is </a:t>
                </a:r>
                <a:r>
                  <a:rPr lang="en-US" sz="2400" dirty="0" err="1" smtClean="0"/>
                  <a:t>integrable</a:t>
                </a:r>
                <a:r>
                  <a:rPr lang="en-US" sz="2400" dirty="0" smtClean="0"/>
                  <a:t> and </a:t>
                </a:r>
                <a:r>
                  <a:rPr lang="en-US" sz="2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 is a time-invariant measure, then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 smtClean="0"/>
                  <a:t>, i.e. </a:t>
                </a:r>
                <a:endParaRPr lang="en-US" sz="24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690688"/>
                <a:ext cx="10515600" cy="488595"/>
              </a:xfrm>
              <a:prstGeom prst="rect">
                <a:avLst/>
              </a:prstGeom>
              <a:blipFill rotWithShape="0">
                <a:blip r:embed="rId3"/>
                <a:stretch>
                  <a:fillRect l="-928" t="-6250" b="-2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38200" y="4830409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almost everywhere.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40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this help?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200" dirty="0" smtClean="0"/>
                  <a:t>Let </a:t>
                </a:r>
                <a:r>
                  <a:rPr lang="en-US" sz="2200" b="1" dirty="0" smtClean="0"/>
                  <a:t>f</a:t>
                </a:r>
                <a:r>
                  <a:rPr lang="en-US" sz="2200" dirty="0" smtClean="0"/>
                  <a:t>(x) be the velocity of a gas particle at x.</a:t>
                </a:r>
              </a:p>
              <a:p>
                <a:r>
                  <a:rPr lang="en-US" sz="2200" dirty="0" smtClean="0"/>
                  <a:t>Suppose we want average velocity of particles in gas cloud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⋃"/>
                        <m:subHide m:val="on"/>
                        <m:supHide m:val="on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200" dirty="0" smtClean="0"/>
                  <a:t> at time t.</a:t>
                </a:r>
              </a:p>
              <a:p>
                <a:r>
                  <a:rPr lang="en-US" sz="2200" dirty="0" smtClean="0"/>
                  <a:t>By Ergodic Theorem, this is almost surely equal to time average of </a:t>
                </a:r>
                <a:r>
                  <a:rPr lang="en-US" sz="2200" i="1" dirty="0" smtClean="0"/>
                  <a:t>one</a:t>
                </a:r>
                <a:r>
                  <a:rPr lang="en-US" sz="2200" dirty="0" smtClean="0"/>
                  <a:t> particle’s trajectory.</a:t>
                </a:r>
              </a:p>
              <a:p>
                <a:pPr lvl="1"/>
                <a:r>
                  <a:rPr lang="en-US" sz="2000" dirty="0" smtClean="0"/>
                  <a:t>Far simpler task computationally</a:t>
                </a:r>
              </a:p>
              <a:p>
                <a:r>
                  <a:rPr lang="en-US" sz="2200" dirty="0" smtClean="0"/>
                  <a:t>Works both ways</a:t>
                </a:r>
                <a:endParaRPr lang="en-US" sz="2200" dirty="0"/>
              </a:p>
              <a:p>
                <a:pPr lvl="1"/>
                <a:r>
                  <a:rPr lang="en-US" sz="2000" dirty="0" smtClean="0"/>
                  <a:t>Allows us to estimate long-run behavior with cross-section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631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178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err="1" smtClean="0"/>
              <a:t>Liouville</a:t>
            </a:r>
            <a:r>
              <a:rPr lang="en-US" sz="2200" dirty="0" smtClean="0"/>
              <a:t> Theorem: Phase space density of a given set of solutions is constant in time</a:t>
            </a:r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err="1" smtClean="0"/>
              <a:t>Poincar</a:t>
            </a:r>
            <a:r>
              <a:rPr lang="es-US" sz="2200" dirty="0" smtClean="0"/>
              <a:t>é</a:t>
            </a:r>
            <a:r>
              <a:rPr lang="en-US" sz="2200" dirty="0" smtClean="0"/>
              <a:t> recurrence theorem: After sufficiently long time, any dynamical system with invariant measure will return arbitrarily close to initial conditions</a:t>
            </a:r>
          </a:p>
        </p:txBody>
      </p:sp>
    </p:spTree>
    <p:extLst>
      <p:ext uri="{BB962C8B-B14F-4D97-AF65-F5344CB8AC3E}">
        <p14:creationId xmlns:p14="http://schemas.microsoft.com/office/powerpoint/2010/main" val="366328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this further dynamics?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Recall that we wanted:</a:t>
            </a:r>
          </a:p>
          <a:p>
            <a:pPr lvl="1"/>
            <a:r>
              <a:rPr lang="en-US" sz="2000" dirty="0" smtClean="0"/>
              <a:t>Analytical solutions, or if impossible,</a:t>
            </a:r>
          </a:p>
          <a:p>
            <a:pPr lvl="1"/>
            <a:r>
              <a:rPr lang="en-US" sz="2000" dirty="0" smtClean="0"/>
              <a:t>Numerical solutions, or if impossible,</a:t>
            </a:r>
          </a:p>
          <a:p>
            <a:pPr lvl="1"/>
            <a:r>
              <a:rPr lang="en-US" sz="2000" dirty="0" smtClean="0"/>
              <a:t>Qualitative behavior</a:t>
            </a:r>
          </a:p>
          <a:p>
            <a:r>
              <a:rPr lang="en-US" sz="2200" dirty="0" smtClean="0"/>
              <a:t>Still no analytical solution, for the most part</a:t>
            </a:r>
          </a:p>
          <a:p>
            <a:r>
              <a:rPr lang="en-US" sz="2200" dirty="0" smtClean="0"/>
              <a:t>We do get numerical and qualitative behavior.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66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Moore, Calvin C.: Ergodic theorem, ergodic theory, and statistical mechanics.  PNAS 2015 112 (7) 1907-1911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Gray, R.M.: Probability, random processes, and ergodic properties. Springer, Boston (2009</a:t>
            </a:r>
            <a:r>
              <a:rPr lang="en-US" i="1" dirty="0" smtClean="0"/>
              <a:t>).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Claude-Alain </a:t>
            </a:r>
            <a:r>
              <a:rPr lang="en-US" i="1" dirty="0" err="1"/>
              <a:t>Pillet</a:t>
            </a:r>
            <a:r>
              <a:rPr lang="en-US" i="1" dirty="0"/>
              <a:t>. : The Hamiltonian Approach. S. Attal, A. </a:t>
            </a:r>
            <a:r>
              <a:rPr lang="en-US" i="1" dirty="0" err="1"/>
              <a:t>Joye</a:t>
            </a:r>
            <a:r>
              <a:rPr lang="en-US" i="1" dirty="0"/>
              <a:t>, C.-A. </a:t>
            </a:r>
            <a:r>
              <a:rPr lang="en-US" i="1" dirty="0" err="1"/>
              <a:t>Pillet</a:t>
            </a:r>
            <a:r>
              <a:rPr lang="en-US" i="1" dirty="0"/>
              <a:t>. </a:t>
            </a:r>
            <a:r>
              <a:rPr lang="en-US" i="1" dirty="0" smtClean="0"/>
              <a:t>Open Quantum </a:t>
            </a:r>
            <a:r>
              <a:rPr lang="en-US" i="1" dirty="0"/>
              <a:t>Systems I, 1880, Springer, pp.107-182, 2006</a:t>
            </a:r>
          </a:p>
        </p:txBody>
      </p:sp>
    </p:spTree>
    <p:extLst>
      <p:ext uri="{BB962C8B-B14F-4D97-AF65-F5344CB8AC3E}">
        <p14:creationId xmlns:p14="http://schemas.microsoft.com/office/powerpoint/2010/main" val="88538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Why Dynamics?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Modeling motion through time</a:t>
            </a:r>
          </a:p>
          <a:p>
            <a:pPr lvl="1"/>
            <a:r>
              <a:rPr lang="en-US" sz="2000" dirty="0" smtClean="0"/>
              <a:t>Analytical Solutions</a:t>
            </a:r>
          </a:p>
          <a:p>
            <a:pPr lvl="1"/>
            <a:r>
              <a:rPr lang="en-US" sz="2000" dirty="0" smtClean="0"/>
              <a:t>Numerical Approximations</a:t>
            </a:r>
          </a:p>
          <a:p>
            <a:r>
              <a:rPr lang="en-US" sz="2200" dirty="0"/>
              <a:t>Qualitative Results</a:t>
            </a:r>
          </a:p>
          <a:p>
            <a:pPr lvl="1"/>
            <a:r>
              <a:rPr lang="en-US" sz="2000" dirty="0" smtClean="0"/>
              <a:t>Fixed Points</a:t>
            </a:r>
          </a:p>
          <a:p>
            <a:pPr lvl="1"/>
            <a:r>
              <a:rPr lang="en-US" sz="2000" dirty="0" smtClean="0"/>
              <a:t>Robustness</a:t>
            </a:r>
          </a:p>
          <a:p>
            <a:r>
              <a:rPr lang="en-US" sz="2200" dirty="0"/>
              <a:t>General Behavior</a:t>
            </a:r>
          </a:p>
          <a:p>
            <a:pPr lvl="1"/>
            <a:r>
              <a:rPr lang="en-US" sz="2000" dirty="0" smtClean="0"/>
              <a:t>Bounds</a:t>
            </a:r>
          </a:p>
          <a:p>
            <a:pPr lvl="1"/>
            <a:r>
              <a:rPr lang="en-US" sz="2000" dirty="0" smtClean="0"/>
              <a:t>Limit Cycles</a:t>
            </a:r>
          </a:p>
        </p:txBody>
      </p:sp>
    </p:spTree>
    <p:extLst>
      <p:ext uri="{BB962C8B-B14F-4D97-AF65-F5344CB8AC3E}">
        <p14:creationId xmlns:p14="http://schemas.microsoft.com/office/powerpoint/2010/main" val="22914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Chaos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Chaotic systems are </a:t>
            </a:r>
            <a:r>
              <a:rPr lang="en-US" sz="2200" i="1" dirty="0" smtClean="0"/>
              <a:t>very</a:t>
            </a:r>
            <a:r>
              <a:rPr lang="en-US" sz="2200" dirty="0" smtClean="0"/>
              <a:t> difficult</a:t>
            </a:r>
          </a:p>
          <a:p>
            <a:pPr lvl="1"/>
            <a:r>
              <a:rPr lang="en-US" sz="2000" dirty="0" smtClean="0"/>
              <a:t>No analytic solutions</a:t>
            </a:r>
          </a:p>
          <a:p>
            <a:pPr lvl="1"/>
            <a:r>
              <a:rPr lang="en-US" sz="2000" dirty="0" smtClean="0"/>
              <a:t>Numerical approximations of limited use</a:t>
            </a:r>
          </a:p>
          <a:p>
            <a:pPr lvl="1"/>
            <a:r>
              <a:rPr lang="en-US" sz="2000" dirty="0" smtClean="0"/>
              <a:t>Strange Attractors</a:t>
            </a:r>
          </a:p>
          <a:p>
            <a:r>
              <a:rPr lang="en-US" sz="2200" dirty="0" smtClean="0"/>
              <a:t>How to derive information about such systems?</a:t>
            </a:r>
          </a:p>
        </p:txBody>
      </p:sp>
    </p:spTree>
    <p:extLst>
      <p:ext uri="{BB962C8B-B14F-4D97-AF65-F5344CB8AC3E}">
        <p14:creationId xmlns:p14="http://schemas.microsoft.com/office/powerpoint/2010/main" val="38683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Thermodynamics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The Problem: Molecules in a closed box</a:t>
            </a:r>
          </a:p>
          <a:p>
            <a:pPr lvl="1"/>
            <a:r>
              <a:rPr lang="en-US" sz="2000" dirty="0" smtClean="0"/>
              <a:t>Want position, momentum of each molecule</a:t>
            </a:r>
          </a:p>
          <a:p>
            <a:pPr lvl="1"/>
            <a:r>
              <a:rPr lang="en-US" sz="2000" dirty="0" smtClean="0"/>
              <a:t>Technically deterministic, but…</a:t>
            </a:r>
          </a:p>
          <a:p>
            <a:pPr lvl="1"/>
            <a:r>
              <a:rPr lang="en-US" sz="2000" i="1" dirty="0" smtClean="0"/>
              <a:t>HUGE</a:t>
            </a:r>
            <a:r>
              <a:rPr lang="en-US" sz="2000" dirty="0" smtClean="0"/>
              <a:t> number of molecules</a:t>
            </a:r>
          </a:p>
          <a:p>
            <a:pPr lvl="1"/>
            <a:r>
              <a:rPr lang="en-US" sz="2000" i="1" dirty="0" smtClean="0"/>
              <a:t>Initial conditions difficult to measure (Heisenberg)</a:t>
            </a:r>
          </a:p>
          <a:p>
            <a:r>
              <a:rPr lang="en-US" sz="2200" dirty="0" smtClean="0"/>
              <a:t>Solving Analytically: Impossible</a:t>
            </a:r>
          </a:p>
          <a:p>
            <a:r>
              <a:rPr lang="en-US" sz="2200" dirty="0" smtClean="0"/>
              <a:t>Solving Numerically: Comically Expensive</a:t>
            </a:r>
          </a:p>
          <a:p>
            <a:r>
              <a:rPr lang="en-US" sz="2200" dirty="0" smtClean="0"/>
              <a:t>What Now?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http://www.falstad.com/gas/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7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Maxwell, Boltzmann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Sought to describe systems as in our example</a:t>
            </a:r>
          </a:p>
          <a:p>
            <a:r>
              <a:rPr lang="en-US" sz="2400" dirty="0" smtClean="0"/>
              <a:t>Developed field of Statistical Mechanics</a:t>
            </a:r>
          </a:p>
          <a:p>
            <a:r>
              <a:rPr lang="en-US" sz="2400" dirty="0" smtClean="0"/>
              <a:t>Assumed </a:t>
            </a:r>
            <a:r>
              <a:rPr lang="en-US" sz="2400" i="1" dirty="0" smtClean="0"/>
              <a:t>Ergodic Hypothesis</a:t>
            </a:r>
            <a:endParaRPr lang="en-US" sz="2400" dirty="0" smtClean="0"/>
          </a:p>
          <a:p>
            <a:pPr lvl="1"/>
            <a:r>
              <a:rPr lang="en-US" sz="2200" dirty="0" smtClean="0"/>
              <a:t>Justified assumption by experimental evidence</a:t>
            </a:r>
          </a:p>
          <a:p>
            <a:pPr lvl="1"/>
            <a:r>
              <a:rPr lang="en-US" sz="2200" dirty="0" smtClean="0"/>
              <a:t>Went unproven until 1931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6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Ergodicity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400" dirty="0" smtClean="0"/>
                  <a:t>Intuition: A system is </a:t>
                </a:r>
                <a:r>
                  <a:rPr lang="en-US" sz="2400" i="1" dirty="0" smtClean="0"/>
                  <a:t>ergodic</a:t>
                </a:r>
                <a:r>
                  <a:rPr lang="en-US" sz="2400" dirty="0" smtClean="0"/>
                  <a:t> if its long-term behavior behaves almost independently of initial conditions.</a:t>
                </a:r>
              </a:p>
              <a:p>
                <a:r>
                  <a:rPr lang="en-US" sz="2400" dirty="0" smtClean="0"/>
                  <a:t>Common example: Markov Chains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 |</m:t>
                    </m:r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200" dirty="0" smtClean="0"/>
              </a:p>
              <a:p>
                <a:r>
                  <a:rPr lang="en-US" sz="2400" dirty="0" smtClean="0"/>
                  <a:t>Eliminates many common solutions (Limit cycles, fixed points, etc.)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96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0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Detour: Measure Theory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200" dirty="0" smtClean="0"/>
                  <a:t>Intuition: Length of intervals</a:t>
                </a:r>
              </a:p>
              <a:p>
                <a:r>
                  <a:rPr lang="en-US" sz="2200" dirty="0" smtClean="0"/>
                  <a:t>Common Example: Probability</a:t>
                </a:r>
              </a:p>
              <a:p>
                <a:pPr lvl="1"/>
                <a:r>
                  <a:rPr lang="en-US" sz="2200" dirty="0" smtClean="0"/>
                  <a:t>(X,</a:t>
                </a:r>
                <a:r>
                  <a:rPr lang="el-GR" sz="2200" dirty="0"/>
                  <a:t> Σ</a:t>
                </a:r>
                <a:r>
                  <a:rPr lang="en-US" sz="2200" dirty="0" smtClean="0"/>
                  <a:t>,P) is a probability space if:</a:t>
                </a:r>
              </a:p>
              <a:p>
                <a:pPr lvl="2"/>
                <a:r>
                  <a:rPr lang="en-US" sz="2200" dirty="0" smtClean="0"/>
                  <a:t>P(X) = 1, </a:t>
                </a:r>
                <a:r>
                  <a:rPr lang="en-US" sz="2200" dirty="0" smtClean="0"/>
                  <a:t>P(</a:t>
                </a:r>
                <a:r>
                  <a:rPr lang="en-US" sz="2200" dirty="0" smtClean="0">
                    <a:latin typeface="Perpetua" panose="02020502060401020303" pitchFamily="18" charset="0"/>
                  </a:rPr>
                  <a:t>Ø) = 0</a:t>
                </a:r>
              </a:p>
              <a:p>
                <a:pPr lvl="2"/>
                <a:r>
                  <a:rPr lang="en-US" sz="2200" dirty="0" smtClean="0"/>
                  <a:t>P(B) ≥ 0 ꓯB in X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⋃"/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)=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nary>
                          <m:naryPr>
                            <m:chr m:val="∑"/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d>
                              <m:dPr>
                                <m:ctrlPr>
                                  <a:rPr lang="en-US" sz="2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sz="2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sz="2200" dirty="0" smtClean="0"/>
              </a:p>
              <a:p>
                <a:r>
                  <a:rPr lang="en-US" sz="2200" dirty="0" smtClean="0"/>
                  <a:t>Measure Zero:</a:t>
                </a:r>
              </a:p>
              <a:p>
                <a:pPr lvl="1"/>
                <a:r>
                  <a:rPr lang="en-US" sz="2200" dirty="0" smtClean="0"/>
                  <a:t>Since m[</a:t>
                </a:r>
                <a:r>
                  <a:rPr lang="en-US" sz="2200" dirty="0" err="1" smtClean="0"/>
                  <a:t>a,b</a:t>
                </a:r>
                <a:r>
                  <a:rPr lang="en-US" sz="2200" dirty="0" smtClean="0"/>
                  <a:t>] = m(</a:t>
                </a:r>
                <a:r>
                  <a:rPr lang="en-US" sz="2200" dirty="0" err="1" smtClean="0"/>
                  <a:t>a,b</a:t>
                </a:r>
                <a:r>
                  <a:rPr lang="en-US" sz="2200" dirty="0" smtClean="0"/>
                  <a:t>] = b – a, m{a} = 0</a:t>
                </a:r>
              </a:p>
              <a:p>
                <a:pPr lvl="1"/>
                <a:r>
                  <a:rPr lang="en-US" sz="2200" dirty="0" smtClean="0"/>
                  <a:t>Countable sets have measure zero</a:t>
                </a:r>
              </a:p>
              <a:p>
                <a:pPr lvl="1"/>
                <a:r>
                  <a:rPr lang="en-US" sz="2200" dirty="0" smtClean="0"/>
                  <a:t>“Almost Everywhere”</a:t>
                </a:r>
              </a:p>
              <a:p>
                <a:pPr lvl="2"/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26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036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Ergodic Hypothesis Definitions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577840" y="1825625"/>
                <a:ext cx="5775960" cy="308963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acc>
                            <m:accPr>
                              <m:chr m:val="̂"/>
                              <m:ctrlPr>
                                <a:rPr lang="en-US" sz="30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</m:acc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limLow>
                            <m:limLowPr>
                              <m:ctrlPr>
                                <a:rPr lang="en-US" sz="300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3000" i="0" smtClean="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30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3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den>
                              </m:f>
                              <m:nary>
                                <m:naryPr>
                                  <m:chr m:val="∑"/>
                                  <m:ctrlPr>
                                    <a:rPr lang="en-US" sz="3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sub>
                                <m:sup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  <m:e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3000" b="0" i="1" smtClean="0"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  <m:r>
                                    <a:rPr lang="en-US" sz="30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</m:func>
                    </m:oMath>
                  </m:oMathPara>
                </a14:m>
                <a:endParaRPr lang="en-US" sz="3000" dirty="0" smtClean="0"/>
              </a:p>
              <a:p>
                <a:pPr marL="0" indent="0">
                  <a:buNone/>
                </a:pPr>
                <a:endParaRPr lang="en-US" sz="3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d>
                        <m:d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3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</a:rPr>
                            <m:t>𝑓𝑑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</m:nary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77840" y="1825625"/>
                <a:ext cx="5775960" cy="308963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729484" y="2153493"/>
            <a:ext cx="44759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Time Average: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2729484" y="3724294"/>
            <a:ext cx="44759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Space Average:</a:t>
            </a:r>
            <a:endParaRPr lang="en-US" sz="3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1176528" y="4915255"/>
                <a:ext cx="9838944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000" dirty="0" smtClean="0"/>
                  <a:t>Two functions </a:t>
                </a:r>
                <a:r>
                  <a:rPr lang="en-US" sz="3000" b="1" dirty="0" smtClean="0"/>
                  <a:t>f</a:t>
                </a:r>
                <a:r>
                  <a:rPr lang="en-US" sz="3000" dirty="0"/>
                  <a:t> </a:t>
                </a:r>
                <a:r>
                  <a:rPr lang="en-US" sz="3000" dirty="0" smtClean="0"/>
                  <a:t>and </a:t>
                </a:r>
                <a:r>
                  <a:rPr lang="en-US" sz="3000" b="1" dirty="0" smtClean="0"/>
                  <a:t>g</a:t>
                </a:r>
                <a:r>
                  <a:rPr lang="en-US" sz="3000" dirty="0" smtClean="0"/>
                  <a:t> are equal </a:t>
                </a:r>
                <a:r>
                  <a:rPr lang="en-US" sz="3000" i="1" dirty="0" smtClean="0"/>
                  <a:t>Almost Everywhere (A.E.)</a:t>
                </a:r>
                <a:r>
                  <a:rPr lang="en-US" sz="3000" dirty="0" smtClean="0"/>
                  <a:t> if:</a:t>
                </a:r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| 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3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30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28" y="4915255"/>
                <a:ext cx="9838944" cy="1292662"/>
              </a:xfrm>
              <a:prstGeom prst="rect">
                <a:avLst/>
              </a:prstGeom>
              <a:blipFill rotWithShape="0">
                <a:blip r:embed="rId3"/>
                <a:stretch>
                  <a:fillRect l="-1425" t="-6132" b="-311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0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1025</TotalTime>
  <Words>443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Cambria Math</vt:lpstr>
      <vt:lpstr>Century Schoolbook</vt:lpstr>
      <vt:lpstr>Perpetua</vt:lpstr>
      <vt:lpstr>Wingdings 2</vt:lpstr>
      <vt:lpstr>View</vt:lpstr>
      <vt:lpstr>Ergodic Theory and Statistical Mechanics</vt:lpstr>
      <vt:lpstr>Motivation: Why Dynamics?</vt:lpstr>
      <vt:lpstr>Motivation: Chaos</vt:lpstr>
      <vt:lpstr>Example: Thermodynamics</vt:lpstr>
      <vt:lpstr>Demonstration</vt:lpstr>
      <vt:lpstr>Maxwell, Boltzmann</vt:lpstr>
      <vt:lpstr>Ergodicity</vt:lpstr>
      <vt:lpstr>Detour: Measure Theory</vt:lpstr>
      <vt:lpstr>Ergodic Hypothesis Definitions</vt:lpstr>
      <vt:lpstr>Ergodic Hypothesis</vt:lpstr>
      <vt:lpstr>Why does this help?</vt:lpstr>
      <vt:lpstr>Further Implications</vt:lpstr>
      <vt:lpstr>Did this further dynamics?</vt:lpstr>
      <vt:lpstr>Questions?</vt:lpstr>
      <vt:lpstr>Works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Ergodic Theory and Statistical Mechanics</dc:title>
  <dc:creator>Calamita, Reid Anderson - calamira</dc:creator>
  <cp:lastModifiedBy>Calamita, Reid Anderson - calamira</cp:lastModifiedBy>
  <cp:revision>27</cp:revision>
  <dcterms:created xsi:type="dcterms:W3CDTF">2017-04-24T21:55:10Z</dcterms:created>
  <dcterms:modified xsi:type="dcterms:W3CDTF">2017-04-25T15:00:41Z</dcterms:modified>
</cp:coreProperties>
</file>