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35" autoAdjust="0"/>
    <p:restoredTop sz="94660"/>
  </p:normalViewPr>
  <p:slideViewPr>
    <p:cSldViewPr snapToGrid="0">
      <p:cViewPr varScale="1">
        <p:scale>
          <a:sx n="86" d="100"/>
          <a:sy n="86" d="100"/>
        </p:scale>
        <p:origin x="91"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dirty="0"/>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Date Placeholder 4"/>
          <p:cNvSpPr>
            <a:spLocks noGrp="1"/>
          </p:cNvSpPr>
          <p:nvPr>
            <p:ph type="dt" sz="half" idx="10"/>
          </p:nvPr>
        </p:nvSpPr>
        <p:spPr/>
        <p:txBody>
          <a:bodyPr/>
          <a:lstStyle/>
          <a:p>
            <a:fld id="{4509A250-FF31-4206-8172-F9D3106AACB1}" type="datetimeFigureOut">
              <a:rPr lang="en-US" dirty="0"/>
              <a:t>4/25/2017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4/25/2017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t-www.berkeley.edu/users/aldous/RWG/book.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9157" y="1812324"/>
            <a:ext cx="10181967" cy="1046206"/>
          </a:xfrm>
        </p:spPr>
        <p:txBody>
          <a:bodyPr/>
          <a:lstStyle/>
          <a:p>
            <a:pPr algn="ctr"/>
            <a:r>
              <a:rPr lang="en-US" sz="2000" b="1" dirty="0" smtClean="0"/>
              <a:t>Difference Between </a:t>
            </a:r>
            <a:r>
              <a:rPr lang="en-US" sz="5400" b="1" dirty="0" smtClean="0"/>
              <a:t>Chaos </a:t>
            </a:r>
            <a:r>
              <a:rPr lang="en-US" sz="2000" b="1" dirty="0" smtClean="0"/>
              <a:t>and</a:t>
            </a:r>
            <a:r>
              <a:rPr lang="en-US" sz="5400" b="1" dirty="0" smtClean="0"/>
              <a:t> Randomness</a:t>
            </a:r>
            <a:endParaRPr lang="en-US" sz="5400" b="1" dirty="0"/>
          </a:p>
        </p:txBody>
      </p:sp>
      <p:sp>
        <p:nvSpPr>
          <p:cNvPr id="5" name="文本框 4"/>
          <p:cNvSpPr txBox="1"/>
          <p:nvPr/>
        </p:nvSpPr>
        <p:spPr>
          <a:xfrm>
            <a:off x="5111578" y="4290543"/>
            <a:ext cx="2117124" cy="1200329"/>
          </a:xfrm>
          <a:prstGeom prst="rect">
            <a:avLst/>
          </a:prstGeom>
          <a:noFill/>
        </p:spPr>
        <p:txBody>
          <a:bodyPr wrap="square" rtlCol="0">
            <a:spAutoFit/>
          </a:bodyPr>
          <a:lstStyle/>
          <a:p>
            <a:r>
              <a:rPr lang="en-US" dirty="0" smtClean="0">
                <a:solidFill>
                  <a:schemeClr val="bg2"/>
                </a:solidFill>
              </a:rPr>
              <a:t>Qihuang Jiang</a:t>
            </a:r>
            <a:endParaRPr lang="en-US" dirty="0">
              <a:solidFill>
                <a:schemeClr val="bg2"/>
              </a:solidFill>
            </a:endParaRPr>
          </a:p>
          <a:p>
            <a:r>
              <a:rPr lang="en-US" dirty="0" smtClean="0">
                <a:solidFill>
                  <a:schemeClr val="bg2"/>
                </a:solidFill>
              </a:rPr>
              <a:t>MATH 411</a:t>
            </a:r>
          </a:p>
          <a:p>
            <a:endParaRPr lang="en-US" dirty="0"/>
          </a:p>
          <a:p>
            <a:endParaRPr lang="en-US" dirty="0"/>
          </a:p>
        </p:txBody>
      </p:sp>
    </p:spTree>
    <p:extLst>
      <p:ext uri="{BB962C8B-B14F-4D97-AF65-F5344CB8AC3E}">
        <p14:creationId xmlns:p14="http://schemas.microsoft.com/office/powerpoint/2010/main" val="91822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Chaotic systems</a:t>
            </a:r>
            <a:br>
              <a:rPr lang="en-US" b="1" dirty="0"/>
            </a:br>
            <a:endParaRPr lang="en-US" dirty="0"/>
          </a:p>
        </p:txBody>
      </p:sp>
      <p:sp>
        <p:nvSpPr>
          <p:cNvPr id="3" name="内容占位符 2"/>
          <p:cNvSpPr>
            <a:spLocks noGrp="1"/>
          </p:cNvSpPr>
          <p:nvPr>
            <p:ph idx="1"/>
          </p:nvPr>
        </p:nvSpPr>
        <p:spPr/>
        <p:txBody>
          <a:bodyPr/>
          <a:lstStyle/>
          <a:p>
            <a:r>
              <a:rPr lang="en-US" dirty="0"/>
              <a:t> logistic </a:t>
            </a:r>
            <a:r>
              <a:rPr lang="en-US" dirty="0" smtClean="0"/>
              <a:t>map</a:t>
            </a:r>
          </a:p>
          <a:p>
            <a:endParaRPr lang="en-US" dirty="0"/>
          </a:p>
          <a:p>
            <a:endParaRPr lang="en-US" dirty="0"/>
          </a:p>
        </p:txBody>
      </p:sp>
      <p:pic>
        <p:nvPicPr>
          <p:cNvPr id="4" name="图片 3"/>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95914" y="2605001"/>
            <a:ext cx="1470787" cy="198137"/>
          </a:xfrm>
          <a:prstGeom prst="rect">
            <a:avLst/>
          </a:prstGeom>
        </p:spPr>
      </p:pic>
      <p:pic>
        <p:nvPicPr>
          <p:cNvPr id="5" name="图片 4"/>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595914" y="3041367"/>
            <a:ext cx="4862118" cy="3406702"/>
          </a:xfrm>
          <a:prstGeom prst="rect">
            <a:avLst/>
          </a:prstGeom>
        </p:spPr>
      </p:pic>
    </p:spTree>
    <p:extLst>
      <p:ext uri="{BB962C8B-B14F-4D97-AF65-F5344CB8AC3E}">
        <p14:creationId xmlns:p14="http://schemas.microsoft.com/office/powerpoint/2010/main" val="239640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4400" b="1" dirty="0"/>
              <a:t>Random </a:t>
            </a:r>
            <a:r>
              <a:rPr lang="en-US" sz="4400" b="1" dirty="0" smtClean="0"/>
              <a:t>Systems</a:t>
            </a:r>
            <a:endParaRPr lang="en-US" b="1" dirty="0"/>
          </a:p>
        </p:txBody>
      </p:sp>
      <p:sp>
        <p:nvSpPr>
          <p:cNvPr id="3" name="内容占位符 2"/>
          <p:cNvSpPr>
            <a:spLocks noGrp="1"/>
          </p:cNvSpPr>
          <p:nvPr>
            <p:ph idx="1"/>
          </p:nvPr>
        </p:nvSpPr>
        <p:spPr/>
        <p:txBody>
          <a:bodyPr/>
          <a:lstStyle/>
          <a:p>
            <a:r>
              <a:rPr lang="en-US" dirty="0"/>
              <a:t>Randomness is the lack of pattern or predictability in </a:t>
            </a:r>
            <a:r>
              <a:rPr lang="en-US" dirty="0" smtClean="0"/>
              <a:t>events.  A random </a:t>
            </a:r>
            <a:r>
              <a:rPr lang="en-US" dirty="0"/>
              <a:t>sequence of events, symbols or steps has no order and does not follow an intelligible pattern or combination. </a:t>
            </a:r>
            <a:endParaRPr lang="en-US" dirty="0" smtClean="0"/>
          </a:p>
          <a:p>
            <a:endParaRPr lang="en-US" dirty="0"/>
          </a:p>
          <a:p>
            <a:endParaRPr lang="en-US" dirty="0" smtClean="0"/>
          </a:p>
          <a:p>
            <a:r>
              <a:rPr lang="en-US" dirty="0"/>
              <a:t> Individual random events are by definition unpredictable, but in many cases the frequency of different outcomes over a large number of events (or "trials") is predictable. For example, when throwing two dice, the outcome of any particular roll is unpredictable, but a sum of 7 will occur twice as often as 4. </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24" y="3173626"/>
            <a:ext cx="753247" cy="753247"/>
          </a:xfrm>
          <a:prstGeom prst="rect">
            <a:avLst/>
          </a:prstGeom>
        </p:spPr>
      </p:pic>
    </p:spTree>
    <p:extLst>
      <p:ext uri="{BB962C8B-B14F-4D97-AF65-F5344CB8AC3E}">
        <p14:creationId xmlns:p14="http://schemas.microsoft.com/office/powerpoint/2010/main" val="149205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0824" y="271486"/>
            <a:ext cx="9404723" cy="1400530"/>
          </a:xfrm>
        </p:spPr>
        <p:txBody>
          <a:bodyPr/>
          <a:lstStyle/>
          <a:p>
            <a:r>
              <a:rPr lang="en-US" sz="3600" b="1" dirty="0" smtClean="0"/>
              <a:t>Random Walk</a:t>
            </a:r>
            <a:endParaRPr lang="en-US" sz="3600" dirty="0"/>
          </a:p>
        </p:txBody>
      </p:sp>
      <p:pic>
        <p:nvPicPr>
          <p:cNvPr id="4" name="内容占位符 3"/>
          <p:cNvPicPr>
            <a:picLocks noGrp="1" noChangeAspect="1"/>
          </p:cNvPicPr>
          <p:nvPr>
            <p:ph idx="1"/>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95006" y="2141573"/>
            <a:ext cx="2575783" cy="2278577"/>
          </a:xfrm>
        </p:spPr>
      </p:pic>
      <p:sp>
        <p:nvSpPr>
          <p:cNvPr id="6" name="文本框 5"/>
          <p:cNvSpPr txBox="1"/>
          <p:nvPr/>
        </p:nvSpPr>
        <p:spPr>
          <a:xfrm>
            <a:off x="1112108" y="4736757"/>
            <a:ext cx="2248930" cy="400110"/>
          </a:xfrm>
          <a:prstGeom prst="rect">
            <a:avLst/>
          </a:prstGeom>
          <a:noFill/>
        </p:spPr>
        <p:txBody>
          <a:bodyPr wrap="square" rtlCol="0">
            <a:spAutoFit/>
          </a:bodyPr>
          <a:lstStyle/>
          <a:p>
            <a:r>
              <a:rPr lang="en-US" sz="1000" dirty="0"/>
              <a:t>Random walk in two dimensions with 25 thousand steps</a:t>
            </a:r>
          </a:p>
        </p:txBody>
      </p:sp>
      <p:pic>
        <p:nvPicPr>
          <p:cNvPr id="7" name="图片 6"/>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299671" y="2068495"/>
            <a:ext cx="2275385" cy="2351655"/>
          </a:xfrm>
          <a:prstGeom prst="rect">
            <a:avLst/>
          </a:prstGeom>
        </p:spPr>
      </p:pic>
      <p:sp>
        <p:nvSpPr>
          <p:cNvPr id="10" name="文本框 9"/>
          <p:cNvSpPr txBox="1"/>
          <p:nvPr/>
        </p:nvSpPr>
        <p:spPr>
          <a:xfrm>
            <a:off x="7299671" y="4736757"/>
            <a:ext cx="2368112" cy="400110"/>
          </a:xfrm>
          <a:prstGeom prst="rect">
            <a:avLst/>
          </a:prstGeom>
          <a:noFill/>
        </p:spPr>
        <p:txBody>
          <a:bodyPr wrap="square" rtlCol="0">
            <a:spAutoFit/>
          </a:bodyPr>
          <a:lstStyle/>
          <a:p>
            <a:r>
              <a:rPr lang="en-US" sz="1000" dirty="0"/>
              <a:t>Three random walks in three dimensions</a:t>
            </a:r>
          </a:p>
        </p:txBody>
      </p:sp>
    </p:spTree>
    <p:extLst>
      <p:ext uri="{BB962C8B-B14F-4D97-AF65-F5344CB8AC3E}">
        <p14:creationId xmlns:p14="http://schemas.microsoft.com/office/powerpoint/2010/main" val="1492147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3600" b="1" dirty="0"/>
              <a:t>Distinguishing </a:t>
            </a:r>
            <a:r>
              <a:rPr lang="en-US" sz="3600" b="1" dirty="0" smtClean="0"/>
              <a:t>Chaos </a:t>
            </a:r>
            <a:r>
              <a:rPr lang="en-US" sz="3600" b="1" dirty="0"/>
              <a:t>from </a:t>
            </a:r>
            <a:r>
              <a:rPr lang="en-US" sz="3600" b="1" dirty="0" smtClean="0"/>
              <a:t>Randomness</a:t>
            </a:r>
            <a:endParaRPr lang="en-US" sz="3600" b="1" dirty="0"/>
          </a:p>
        </p:txBody>
      </p:sp>
      <p:sp>
        <p:nvSpPr>
          <p:cNvPr id="3" name="内容占位符 2"/>
          <p:cNvSpPr>
            <a:spLocks noGrp="1"/>
          </p:cNvSpPr>
          <p:nvPr>
            <p:ph idx="1"/>
          </p:nvPr>
        </p:nvSpPr>
        <p:spPr/>
        <p:txBody>
          <a:bodyPr/>
          <a:lstStyle/>
          <a:p>
            <a:r>
              <a:rPr lang="en-US" dirty="0"/>
              <a:t>ten thousand coin tosses</a:t>
            </a:r>
            <a:endParaRPr lang="en-US" dirty="0" smtClean="0"/>
          </a:p>
          <a:p>
            <a:r>
              <a:rPr lang="en-US" dirty="0" smtClean="0"/>
              <a:t> </a:t>
            </a:r>
            <a:r>
              <a:rPr lang="en-US" dirty="0"/>
              <a:t>(1 is </a:t>
            </a:r>
            <a:r>
              <a:rPr lang="en-US" dirty="0" smtClean="0"/>
              <a:t>heads</a:t>
            </a:r>
            <a:r>
              <a:rPr lang="en-US" dirty="0"/>
              <a:t>, 0 is tails</a:t>
            </a:r>
            <a:r>
              <a:rPr lang="en-US" dirty="0" smtClean="0"/>
              <a:t>)</a:t>
            </a:r>
          </a:p>
          <a:p>
            <a:endParaRPr lang="en-US" dirty="0"/>
          </a:p>
          <a:p>
            <a:r>
              <a:rPr lang="en-US" dirty="0"/>
              <a:t>[1 1 1 1 1 1 1 1 1 </a:t>
            </a:r>
            <a:r>
              <a:rPr lang="en-US" dirty="0" smtClean="0"/>
              <a:t>1] </a:t>
            </a:r>
            <a:r>
              <a:rPr lang="en-US" dirty="0"/>
              <a:t> </a:t>
            </a:r>
            <a:r>
              <a:rPr lang="en-US" dirty="0" smtClean="0"/>
              <a:t>appears at least fourth</a:t>
            </a:r>
          </a:p>
          <a:p>
            <a:r>
              <a:rPr lang="pl-PL" dirty="0"/>
              <a:t> [1 0 1 0 1 0 1 0 1 0 1 0 1 0] </a:t>
            </a:r>
            <a:r>
              <a:rPr lang="en-US" dirty="0" smtClean="0"/>
              <a:t> appears at least </a:t>
            </a:r>
            <a:r>
              <a:rPr lang="pl-PL" dirty="0" smtClean="0"/>
              <a:t>twice</a:t>
            </a:r>
            <a:endParaRPr lang="en-US" dirty="0" smtClean="0"/>
          </a:p>
          <a:p>
            <a:endParaRPr lang="en-US" dirty="0"/>
          </a:p>
          <a:p>
            <a:r>
              <a:rPr lang="en-US" dirty="0"/>
              <a:t>[1 1 0 1 1 0 0 1 1 1 0 </a:t>
            </a:r>
            <a:r>
              <a:rPr lang="en-US" dirty="0" smtClean="0"/>
              <a:t>1 </a:t>
            </a:r>
            <a:r>
              <a:rPr lang="en-US" dirty="0"/>
              <a:t>1 0] </a:t>
            </a:r>
            <a:r>
              <a:rPr lang="en-US" dirty="0" smtClean="0"/>
              <a:t> it </a:t>
            </a:r>
            <a:r>
              <a:rPr lang="en-US" dirty="0"/>
              <a:t>is actually calculated deterministically from the dynamics of a chaotic system</a:t>
            </a:r>
          </a:p>
        </p:txBody>
      </p:sp>
    </p:spTree>
    <p:extLst>
      <p:ext uri="{BB962C8B-B14F-4D97-AF65-F5344CB8AC3E}">
        <p14:creationId xmlns:p14="http://schemas.microsoft.com/office/powerpoint/2010/main" val="1397478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Furthermore</a:t>
            </a:r>
            <a:endParaRPr lang="en-US" b="1" dirty="0"/>
          </a:p>
        </p:txBody>
      </p:sp>
      <p:pic>
        <p:nvPicPr>
          <p:cNvPr id="4" name="内容占位符 3"/>
          <p:cNvPicPr>
            <a:picLocks noGrp="1" noChangeAspect="1"/>
          </p:cNvPicPr>
          <p:nvPr>
            <p:ph idx="1"/>
          </p:nvPr>
        </p:nvPicPr>
        <p:blipFill>
          <a:blip r:embed="rId2">
            <a:duotone>
              <a:prstClr val="black"/>
              <a:schemeClr val="accent4">
                <a:tint val="45000"/>
                <a:satMod val="400000"/>
              </a:schemeClr>
            </a:duotone>
          </a:blip>
          <a:stretch>
            <a:fillRect/>
          </a:stretch>
        </p:blipFill>
        <p:spPr>
          <a:xfrm>
            <a:off x="223291" y="2224687"/>
            <a:ext cx="3128906" cy="286872"/>
          </a:xfrm>
          <a:prstGeom prst="rect">
            <a:avLst/>
          </a:prstGeom>
        </p:spPr>
      </p:pic>
      <p:pic>
        <p:nvPicPr>
          <p:cNvPr id="5" name="图片 4"/>
          <p:cNvPicPr>
            <a:picLocks noChangeAspect="1"/>
          </p:cNvPicPr>
          <p:nvPr/>
        </p:nvPicPr>
        <p:blipFill rotWithShape="1">
          <a:blip r:embed="rId3">
            <a:duotone>
              <a:prstClr val="black"/>
              <a:schemeClr val="accent4">
                <a:tint val="45000"/>
                <a:satMod val="400000"/>
              </a:schemeClr>
            </a:duotone>
          </a:blip>
          <a:srcRect t="2086" r="15412"/>
          <a:stretch/>
        </p:blipFill>
        <p:spPr>
          <a:xfrm>
            <a:off x="223291" y="2476868"/>
            <a:ext cx="3215675" cy="833395"/>
          </a:xfrm>
          <a:prstGeom prst="rect">
            <a:avLst/>
          </a:prstGeom>
        </p:spPr>
      </p:pic>
      <p:pic>
        <p:nvPicPr>
          <p:cNvPr id="6" name="图片 5"/>
          <p:cNvPicPr>
            <a:picLocks noChangeAspect="1"/>
          </p:cNvPicPr>
          <p:nvPr/>
        </p:nvPicPr>
        <p:blipFill rotWithShape="1">
          <a:blip r:embed="rId4">
            <a:duotone>
              <a:prstClr val="black"/>
              <a:schemeClr val="accent4">
                <a:tint val="45000"/>
                <a:satMod val="400000"/>
              </a:schemeClr>
            </a:duotone>
          </a:blip>
          <a:srcRect t="13095" r="39686" b="-1445"/>
          <a:stretch/>
        </p:blipFill>
        <p:spPr>
          <a:xfrm>
            <a:off x="223291" y="3310263"/>
            <a:ext cx="4538448" cy="1085576"/>
          </a:xfrm>
          <a:prstGeom prst="rect">
            <a:avLst/>
          </a:prstGeom>
        </p:spPr>
      </p:pic>
      <p:pic>
        <p:nvPicPr>
          <p:cNvPr id="7" name="图片 6"/>
          <p:cNvPicPr>
            <a:picLocks noChangeAspect="1"/>
          </p:cNvPicPr>
          <p:nvPr/>
        </p:nvPicPr>
        <p:blipFill>
          <a:blip r:embed="rId5">
            <a:duotone>
              <a:prstClr val="black"/>
              <a:schemeClr val="accent4">
                <a:tint val="45000"/>
                <a:satMod val="400000"/>
              </a:schemeClr>
            </a:duotone>
          </a:blip>
          <a:stretch>
            <a:fillRect/>
          </a:stretch>
        </p:blipFill>
        <p:spPr>
          <a:xfrm>
            <a:off x="5508088" y="1561778"/>
            <a:ext cx="6086475" cy="3514725"/>
          </a:xfrm>
          <a:prstGeom prst="rect">
            <a:avLst/>
          </a:prstGeom>
        </p:spPr>
      </p:pic>
    </p:spTree>
    <p:extLst>
      <p:ext uri="{BB962C8B-B14F-4D97-AF65-F5344CB8AC3E}">
        <p14:creationId xmlns:p14="http://schemas.microsoft.com/office/powerpoint/2010/main" val="2602209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generally </a:t>
            </a:r>
            <a:r>
              <a:rPr lang="en-US" b="1" dirty="0" smtClean="0"/>
              <a:t>speaking…</a:t>
            </a:r>
            <a:endParaRPr lang="en-US" b="1" dirty="0"/>
          </a:p>
        </p:txBody>
      </p:sp>
      <p:sp>
        <p:nvSpPr>
          <p:cNvPr id="3" name="内容占位符 2"/>
          <p:cNvSpPr>
            <a:spLocks noGrp="1"/>
          </p:cNvSpPr>
          <p:nvPr>
            <p:ph idx="1"/>
          </p:nvPr>
        </p:nvSpPr>
        <p:spPr/>
        <p:txBody>
          <a:bodyPr/>
          <a:lstStyle/>
          <a:p>
            <a:r>
              <a:rPr lang="en-US" dirty="0"/>
              <a:t>Chaos is based on the idea that minute differences in your starting condition can magnify into large results. Every step along the way can be perfectly predicted if you have enough precision, but the longer it runs the more any imprecision magnifies. </a:t>
            </a:r>
            <a:br>
              <a:rPr lang="en-US" dirty="0"/>
            </a:br>
            <a:endParaRPr lang="en-US" dirty="0" smtClean="0"/>
          </a:p>
          <a:p>
            <a:endParaRPr lang="en-US" dirty="0"/>
          </a:p>
          <a:p>
            <a:r>
              <a:rPr lang="en-US" dirty="0" smtClean="0"/>
              <a:t>A </a:t>
            </a:r>
            <a:r>
              <a:rPr lang="en-US" dirty="0"/>
              <a:t>random process has an outcome which is independent of the inputs. Even with perfect knowledge, you can't predict an outcome. </a:t>
            </a:r>
          </a:p>
        </p:txBody>
      </p:sp>
    </p:spTree>
    <p:extLst>
      <p:ext uri="{BB962C8B-B14F-4D97-AF65-F5344CB8AC3E}">
        <p14:creationId xmlns:p14="http://schemas.microsoft.com/office/powerpoint/2010/main" val="381593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References</a:t>
            </a:r>
          </a:p>
        </p:txBody>
      </p:sp>
      <p:sp>
        <p:nvSpPr>
          <p:cNvPr id="3" name="内容占位符 2"/>
          <p:cNvSpPr>
            <a:spLocks noGrp="1"/>
          </p:cNvSpPr>
          <p:nvPr>
            <p:ph idx="1"/>
          </p:nvPr>
        </p:nvSpPr>
        <p:spPr/>
        <p:txBody>
          <a:bodyPr>
            <a:normAutofit fontScale="85000" lnSpcReduction="20000"/>
          </a:bodyPr>
          <a:lstStyle/>
          <a:p>
            <a:r>
              <a:rPr lang="en-US" dirty="0"/>
              <a:t>1.Paul </a:t>
            </a:r>
            <a:r>
              <a:rPr lang="en-US" dirty="0" err="1"/>
              <a:t>Glendinning</a:t>
            </a:r>
            <a:r>
              <a:rPr lang="en-US" dirty="0"/>
              <a:t>, "Stability, Instability and Chaos", Cambridge University Press, 1994. 2.Steven </a:t>
            </a:r>
            <a:r>
              <a:rPr lang="en-US" dirty="0" err="1"/>
              <a:t>Strogatz</a:t>
            </a:r>
            <a:r>
              <a:rPr lang="en-US" dirty="0"/>
              <a:t>, "Non-linear Dynamics and Chaos: With applications to Physics, Biology, Chemistry and Engineering", Perseus Books, 2000</a:t>
            </a:r>
            <a:r>
              <a:rPr lang="en-US" dirty="0" smtClean="0"/>
              <a:t>.</a:t>
            </a:r>
          </a:p>
          <a:p>
            <a:r>
              <a:rPr lang="en-US" dirty="0" smtClean="0"/>
              <a:t>2.“chaos_vs_random”,http</a:t>
            </a:r>
            <a:r>
              <a:rPr lang="en-US" dirty="0"/>
              <a:t>://www.math.tamu.edu/~mpilant/math614/chaos_vs_random.pdf</a:t>
            </a:r>
          </a:p>
          <a:p>
            <a:r>
              <a:rPr lang="en-US" dirty="0" smtClean="0"/>
              <a:t>3.</a:t>
            </a:r>
            <a:r>
              <a:rPr lang="en-US" dirty="0"/>
              <a:t> Blank, S., (1991), “Chaos In Futures Markets? A Nonlinear Dynamical Analysis”, </a:t>
            </a:r>
            <a:r>
              <a:rPr lang="en-US" u="sng" dirty="0"/>
              <a:t>Journal</a:t>
            </a:r>
            <a:r>
              <a:rPr lang="en-US" dirty="0"/>
              <a:t> </a:t>
            </a:r>
            <a:r>
              <a:rPr lang="en-US" u="sng" dirty="0"/>
              <a:t>of</a:t>
            </a:r>
            <a:r>
              <a:rPr lang="en-US" dirty="0"/>
              <a:t> </a:t>
            </a:r>
            <a:r>
              <a:rPr lang="en-US" u="sng" dirty="0"/>
              <a:t>Futures</a:t>
            </a:r>
            <a:r>
              <a:rPr lang="en-US" dirty="0"/>
              <a:t> </a:t>
            </a:r>
            <a:r>
              <a:rPr lang="en-US" u="sng" dirty="0"/>
              <a:t>Markets</a:t>
            </a:r>
            <a:r>
              <a:rPr lang="en-US" dirty="0"/>
              <a:t>, 11, 711–728</a:t>
            </a:r>
            <a:r>
              <a:rPr lang="en-US" dirty="0" smtClean="0"/>
              <a:t>.</a:t>
            </a:r>
          </a:p>
          <a:p>
            <a:pPr fontAlgn="base"/>
            <a:r>
              <a:rPr lang="en-US" dirty="0" smtClean="0"/>
              <a:t>4.</a:t>
            </a:r>
            <a:r>
              <a:rPr lang="en-US" dirty="0"/>
              <a:t> A. G. </a:t>
            </a:r>
            <a:r>
              <a:rPr lang="en-US" dirty="0" err="1" smtClean="0"/>
              <a:t>Malliaris</a:t>
            </a:r>
            <a:r>
              <a:rPr lang="en-US" dirty="0" smtClean="0"/>
              <a:t>,</a:t>
            </a:r>
            <a:r>
              <a:rPr lang="en-US" dirty="0"/>
              <a:t> G. </a:t>
            </a:r>
            <a:r>
              <a:rPr lang="en-US" dirty="0" err="1" smtClean="0"/>
              <a:t>Philippatos</a:t>
            </a:r>
            <a:r>
              <a:rPr lang="en-US" dirty="0" smtClean="0"/>
              <a:t>,”</a:t>
            </a:r>
            <a:r>
              <a:rPr lang="en-US" dirty="0"/>
              <a:t> Random Walk vs. Chaotic Dynamics in Financial </a:t>
            </a:r>
            <a:r>
              <a:rPr lang="en-US" dirty="0" smtClean="0"/>
              <a:t>Economics</a:t>
            </a:r>
            <a:r>
              <a:rPr lang="zh-CN" altLang="en-US" dirty="0" smtClean="0"/>
              <a:t>”</a:t>
            </a:r>
            <a:endParaRPr lang="en-US" dirty="0"/>
          </a:p>
          <a:p>
            <a:pPr fontAlgn="base"/>
            <a:r>
              <a:rPr lang="en-US" dirty="0" smtClean="0"/>
              <a:t>5.Aldous</a:t>
            </a:r>
            <a:r>
              <a:rPr lang="en-US" dirty="0"/>
              <a:t>, David; Fill, Jim, </a:t>
            </a:r>
            <a:r>
              <a:rPr lang="en-US" i="1" dirty="0"/>
              <a:t>Reversible Markov Chains and Random Walks on Graphs</a:t>
            </a:r>
            <a:r>
              <a:rPr lang="en-US" dirty="0"/>
              <a:t>, </a:t>
            </a:r>
            <a:r>
              <a:rPr lang="en-US" dirty="0">
                <a:hlinkClick r:id="rId2"/>
              </a:rPr>
              <a:t>http://stat-www.berkeley.edu/users/aldous/RWG/book.html</a:t>
            </a:r>
            <a:endParaRPr lang="en-US" dirty="0"/>
          </a:p>
          <a:p>
            <a:pPr fontAlgn="base"/>
            <a:endParaRPr lang="en-US" dirty="0"/>
          </a:p>
          <a:p>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892922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241</TotalTime>
  <Words>278</Words>
  <Application>Microsoft Office PowerPoint</Application>
  <PresentationFormat>宽屏</PresentationFormat>
  <Paragraphs>35</Paragraphs>
  <Slides>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宋体</vt:lpstr>
      <vt:lpstr>Arial</vt:lpstr>
      <vt:lpstr>Century Gothic</vt:lpstr>
      <vt:lpstr>Wingdings 3</vt:lpstr>
      <vt:lpstr>离子</vt:lpstr>
      <vt:lpstr>Difference Between Chaos and Randomness</vt:lpstr>
      <vt:lpstr>Chaotic systems </vt:lpstr>
      <vt:lpstr>Random Systems</vt:lpstr>
      <vt:lpstr>Random Walk</vt:lpstr>
      <vt:lpstr>Distinguishing Chaos from Randomness</vt:lpstr>
      <vt:lpstr>Furthermore</vt:lpstr>
      <vt:lpstr>generally speaking…</vt:lpstr>
      <vt:lpstr>References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Difference Between Chaos and Randomness</dc:title>
  <dc:creator>Qihuang</dc:creator>
  <cp:lastModifiedBy>Qihuang</cp:lastModifiedBy>
  <cp:revision>17</cp:revision>
  <dcterms:created xsi:type="dcterms:W3CDTF">2017-04-24T23:08:59Z</dcterms:created>
  <dcterms:modified xsi:type="dcterms:W3CDTF">2017-04-25T14:29:08Z</dcterms:modified>
</cp:coreProperties>
</file>